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39D7-7E38-4DB7-8892-81801752D7BA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2345-9E6B-46C2-A00B-81943F123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2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1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5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 smtClean="0"/>
              <a:t>BM </a:t>
            </a:r>
            <a:r>
              <a:rPr lang="ko-KR" altLang="en-US" smtClean="0"/>
              <a:t>세미나 </a:t>
            </a:r>
            <a:r>
              <a:rPr lang="en-US" altLang="ko-KR" spc="-5" smtClean="0"/>
              <a:t>20170725</a:t>
            </a:r>
            <a:r>
              <a:rPr lang="ko-KR" altLang="en-US" spc="-25" smtClean="0"/>
              <a:t> </a:t>
            </a:r>
            <a:r>
              <a:rPr lang="en-US" altLang="ko-KR" spc="-5" smtClean="0"/>
              <a:t>(</a:t>
            </a:r>
            <a:r>
              <a:rPr lang="ko-KR" altLang="en-US" spc="-5" smtClean="0"/>
              <a:t>성광유니텍</a:t>
            </a:r>
            <a:r>
              <a:rPr lang="en-US" altLang="ko-KR" spc="-5" smtClean="0"/>
              <a:t>)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 smtClean="0"/>
              <a:t>2017-07-14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1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7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6D5-1C7E-4DFA-8004-856114739EF8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DBC-2412-4F96-9967-28D4917699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2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@defg.hi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29862"/>
            <a:ext cx="9144000" cy="1162416"/>
          </a:xfrm>
        </p:spPr>
        <p:txBody>
          <a:bodyPr/>
          <a:lstStyle/>
          <a:p>
            <a:r>
              <a:rPr lang="en-US" altLang="ko-KR" dirty="0" smtClean="0"/>
              <a:t>Business Model 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832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altLang="ko-KR" dirty="0" smtClean="0"/>
          </a:p>
          <a:p>
            <a:r>
              <a:rPr lang="en-US" altLang="ko-KR" sz="8000" dirty="0"/>
              <a:t>First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r>
              <a:rPr lang="en-US" altLang="ko-KR" sz="8000" dirty="0"/>
              <a:t> </a:t>
            </a:r>
            <a:endParaRPr lang="ko-KR" altLang="ko-KR" sz="8000" dirty="0"/>
          </a:p>
          <a:p>
            <a:r>
              <a:rPr lang="en-US" altLang="ko-KR" sz="8000" dirty="0"/>
              <a:t>Second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4643" y="536331"/>
            <a:ext cx="80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i="1" dirty="0" smtClean="0">
                <a:solidFill>
                  <a:srgbClr val="FF0000"/>
                </a:solidFill>
              </a:rPr>
              <a:t>※ This Business Model Format is designated as example for </a:t>
            </a:r>
            <a:r>
              <a:rPr lang="en-US" altLang="ko-KR" sz="1200" i="1" dirty="0" err="1" smtClean="0">
                <a:solidFill>
                  <a:srgbClr val="FF0000"/>
                </a:solidFill>
              </a:rPr>
              <a:t>SOItmC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 &amp; DEMI of the UNINA. 2018 with IFKAD Conference, but just refer to this guideline and please fill the contents below when writing your Business Model Presentation. </a:t>
            </a:r>
          </a:p>
          <a:p>
            <a:pPr algn="just"/>
            <a:r>
              <a:rPr lang="en-US" altLang="ko-KR" sz="1200" i="1" dirty="0" smtClean="0">
                <a:solidFill>
                  <a:srgbClr val="FF0000"/>
                </a:solidFill>
              </a:rPr>
              <a:t>- The Business Model Presentation for 2018 DEMI of the UNINA. 2018 with IFKAD conference should be  about PPT 15 pages.</a:t>
            </a:r>
            <a:endParaRPr lang="en-US" altLang="ko-KR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How(Technical System)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 system that creates value by combining technology and the market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 smtClean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Key resources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Key activities</a:t>
            </a:r>
            <a:endParaRPr kumimoji="0" lang="en-US" altLang="ko-KR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Key partnerships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Why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(Revenue and cost)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Cost structure and contents, profit structure and contents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 smtClean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Revenue Streams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Cost Structure</a:t>
            </a:r>
            <a:endParaRPr kumimoji="0" lang="en-US" altLang="ko-KR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When and Where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(Customer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meeting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How to meet a customer, how to form customer relationships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 smtClean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Channels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Customer relationships</a:t>
            </a:r>
            <a:endParaRPr kumimoji="0" lang="en-US" altLang="ko-KR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1938" y="175847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Book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Reference -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Model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Design Compass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49343" y="760622"/>
            <a:ext cx="7588112" cy="578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1823" y="1327638"/>
            <a:ext cx="299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*Please refer to the “Business Model Design Compass</a:t>
            </a:r>
            <a:r>
              <a:rPr lang="en-US" altLang="ko-KR" dirty="0" smtClean="0"/>
              <a:t>” </a:t>
            </a:r>
            <a:r>
              <a:rPr lang="en-US" altLang="ko-KR" dirty="0" smtClean="0"/>
              <a:t>book.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*Please refer to Page 158, 167, 183, 203, 221 in this book.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1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6669" y="1186966"/>
            <a:ext cx="1098159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Introduction of firm(firm name)-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977" y="3279531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Firm(Name) was established on….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7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9423" y="1186966"/>
            <a:ext cx="1091125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Introduction of firm(firm name)-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Now the firm(Name)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Innovative case of the firm(firm name)-</a:t>
            </a:r>
            <a:r>
              <a:rPr lang="en-US" altLang="ko-KR" sz="4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Innovative case one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2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Innovative case of the firm(firm name)-</a:t>
            </a:r>
            <a:r>
              <a:rPr lang="en-US" altLang="ko-KR" sz="4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Innovative case two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111" y="861060"/>
            <a:ext cx="593598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133731" y="0"/>
                </a:move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906" y="197091"/>
                </a:lnTo>
                <a:lnTo>
                  <a:pt x="505078" y="72136"/>
                </a:lnTo>
                <a:lnTo>
                  <a:pt x="132587" y="65659"/>
                </a:lnTo>
                <a:lnTo>
                  <a:pt x="133731" y="0"/>
                </a:lnTo>
                <a:close/>
              </a:path>
              <a:path w="505460" h="262889">
                <a:moveTo>
                  <a:pt x="502906" y="197091"/>
                </a:moveTo>
                <a:lnTo>
                  <a:pt x="130301" y="197091"/>
                </a:lnTo>
                <a:lnTo>
                  <a:pt x="502792" y="203593"/>
                </a:lnTo>
                <a:lnTo>
                  <a:pt x="502906" y="19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505078" y="72136"/>
                </a:moveTo>
                <a:lnTo>
                  <a:pt x="132587" y="65659"/>
                </a:lnTo>
                <a:lnTo>
                  <a:pt x="133731" y="0"/>
                </a:ln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792" y="203593"/>
                </a:lnTo>
                <a:lnTo>
                  <a:pt x="505078" y="721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233" y="3072764"/>
            <a:ext cx="7296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Technology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110" y="1148588"/>
            <a:ext cx="12484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Who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demand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our </a:t>
            </a:r>
            <a:r>
              <a:rPr sz="1000" b="1" spc="-5" dirty="0">
                <a:latin typeface="맑은 고딕"/>
                <a:cs typeface="맑은 고딕"/>
              </a:rPr>
              <a:t>firms</a:t>
            </a:r>
            <a:r>
              <a:rPr sz="1000" b="1" spc="-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different </a:t>
            </a:r>
            <a:r>
              <a:rPr sz="1000" b="1" spc="-10" dirty="0">
                <a:latin typeface="맑은 고딕"/>
                <a:cs typeface="맑은 고딕"/>
              </a:rPr>
              <a:t>things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23520" latinLnBrk="0">
              <a:spcBef>
                <a:spcPts val="905"/>
              </a:spcBef>
            </a:pPr>
            <a:r>
              <a:rPr sz="1000" spc="-10" dirty="0">
                <a:latin typeface="맑은 고딕"/>
                <a:cs typeface="맑은 고딕"/>
              </a:rPr>
              <a:t>Creative and new  </a:t>
            </a:r>
            <a:r>
              <a:rPr sz="1000" b="1" spc="-10" dirty="0">
                <a:latin typeface="맑은 고딕"/>
                <a:cs typeface="맑은 고딕"/>
              </a:rPr>
              <a:t>Customer  Segmentation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7560" y="2640721"/>
            <a:ext cx="173608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What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be </a:t>
            </a:r>
            <a:r>
              <a:rPr sz="1000" b="1" spc="-10" dirty="0">
                <a:latin typeface="맑은 고딕"/>
                <a:cs typeface="맑은 고딕"/>
              </a:rPr>
              <a:t>the  countermeasures </a:t>
            </a:r>
            <a:r>
              <a:rPr sz="1000" b="1" spc="-5" dirty="0">
                <a:latin typeface="맑은 고딕"/>
                <a:cs typeface="맑은 고딕"/>
              </a:rPr>
              <a:t>against  </a:t>
            </a:r>
            <a:r>
              <a:rPr sz="1000" b="1" spc="-10" dirty="0">
                <a:latin typeface="맑은 고딕"/>
                <a:cs typeface="맑은 고딕"/>
              </a:rPr>
              <a:t>the </a:t>
            </a:r>
            <a:r>
              <a:rPr sz="1000" b="1" spc="-5" dirty="0">
                <a:latin typeface="맑은 고딕"/>
                <a:cs typeface="맑은 고딕"/>
              </a:rPr>
              <a:t>demand </a:t>
            </a:r>
            <a:r>
              <a:rPr sz="1000" b="1" spc="-10" dirty="0">
                <a:latin typeface="맑은 고딕"/>
                <a:cs typeface="맑은 고딕"/>
              </a:rPr>
              <a:t>or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expectation?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9380" latinLnBrk="0"/>
            <a:r>
              <a:rPr sz="1000" spc="-10" dirty="0">
                <a:latin typeface="맑은 고딕"/>
                <a:cs typeface="맑은 고딕"/>
              </a:rPr>
              <a:t>Catch </a:t>
            </a:r>
            <a:r>
              <a:rPr sz="1000" b="1" spc="-10" dirty="0">
                <a:latin typeface="맑은 고딕"/>
                <a:cs typeface="맑은 고딕"/>
              </a:rPr>
              <a:t>new </a:t>
            </a:r>
            <a:r>
              <a:rPr sz="1000" b="1" spc="-5" dirty="0">
                <a:latin typeface="맑은 고딕"/>
                <a:cs typeface="맑은 고딕"/>
              </a:rPr>
              <a:t>Value  </a:t>
            </a:r>
            <a:r>
              <a:rPr sz="1000" b="1" spc="-10" dirty="0">
                <a:latin typeface="맑은 고딕"/>
                <a:cs typeface="맑은 고딕"/>
              </a:rPr>
              <a:t>Proposition </a:t>
            </a:r>
            <a:r>
              <a:rPr sz="1000" spc="-10" dirty="0">
                <a:latin typeface="맑은 고딕"/>
                <a:cs typeface="맑은 고딕"/>
              </a:rPr>
              <a:t>from upstream  downstream supply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chain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862" y="4929073"/>
            <a:ext cx="15474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How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 </a:t>
            </a:r>
            <a:r>
              <a:rPr sz="1000" b="1" spc="-10" dirty="0">
                <a:latin typeface="맑은 고딕"/>
                <a:cs typeface="맑은 고딕"/>
              </a:rPr>
              <a:t>recombine technologies  and </a:t>
            </a:r>
            <a:r>
              <a:rPr sz="1000" b="1" spc="-5" dirty="0">
                <a:latin typeface="맑은 고딕"/>
                <a:cs typeface="맑은 고딕"/>
              </a:rPr>
              <a:t>market</a:t>
            </a:r>
            <a:r>
              <a:rPr sz="1000" b="1" spc="-6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latinLnBrk="0"/>
            <a:r>
              <a:rPr sz="1000" spc="-10" dirty="0">
                <a:latin typeface="맑은 고딕"/>
                <a:cs typeface="맑은 고딕"/>
              </a:rPr>
              <a:t>New </a:t>
            </a:r>
            <a:r>
              <a:rPr sz="1000" spc="-5" dirty="0">
                <a:latin typeface="맑은 고딕"/>
                <a:cs typeface="맑은 고딕"/>
              </a:rPr>
              <a:t>or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Technological</a:t>
            </a:r>
            <a:r>
              <a:rPr sz="1000" b="1" spc="3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System</a:t>
            </a:r>
            <a:endParaRPr sz="1000" dirty="0">
              <a:latin typeface="맑은 고딕"/>
              <a:cs typeface="맑은 고딕"/>
            </a:endParaRPr>
          </a:p>
          <a:p>
            <a:pPr marL="12700" marR="176530" latinLnBrk="0"/>
            <a:r>
              <a:rPr sz="1000" b="1" spc="-5" dirty="0">
                <a:latin typeface="맑은 고딕"/>
                <a:cs typeface="맑은 고딕"/>
              </a:rPr>
              <a:t>, </a:t>
            </a:r>
            <a:r>
              <a:rPr sz="1000" spc="-10" dirty="0">
                <a:latin typeface="맑은 고딕"/>
                <a:cs typeface="맑은 고딕"/>
              </a:rPr>
              <a:t>motivated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users  (customers, suppliers,  partners, internals</a:t>
            </a:r>
            <a:r>
              <a:rPr sz="1000" spc="55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etc.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983" y="5176520"/>
            <a:ext cx="1400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Why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do  </a:t>
            </a:r>
            <a:r>
              <a:rPr sz="1000" b="1" spc="-10" dirty="0">
                <a:latin typeface="맑은 고딕"/>
                <a:cs typeface="맑은 고딕"/>
              </a:rPr>
              <a:t>reconfiguring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process?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4935" latinLnBrk="0"/>
            <a:r>
              <a:rPr sz="1000" b="1" spc="-10" dirty="0">
                <a:latin typeface="맑은 고딕"/>
                <a:cs typeface="맑은 고딕"/>
              </a:rPr>
              <a:t>Cost and Revenue 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revised </a:t>
            </a:r>
            <a:r>
              <a:rPr sz="1000" spc="-5" dirty="0">
                <a:latin typeface="맑은 고딕"/>
                <a:cs typeface="맑은 고딕"/>
              </a:rPr>
              <a:t>or </a:t>
            </a:r>
            <a:r>
              <a:rPr sz="1000" spc="-10" dirty="0">
                <a:latin typeface="맑은 고딕"/>
                <a:cs typeface="맑은 고딕"/>
              </a:rPr>
              <a:t>new  processes and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points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954" y="2777744"/>
            <a:ext cx="14033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When </a:t>
            </a:r>
            <a:r>
              <a:rPr sz="1000" b="1" spc="-10" dirty="0">
                <a:solidFill>
                  <a:srgbClr val="FF0000"/>
                </a:solidFill>
                <a:latin typeface="맑은 고딕"/>
                <a:cs typeface="맑은 고딕"/>
              </a:rPr>
              <a:t>and </a:t>
            </a: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Where  </a:t>
            </a:r>
            <a:r>
              <a:rPr sz="1000" b="1" spc="-5" dirty="0">
                <a:latin typeface="맑은 고딕"/>
                <a:cs typeface="맑은 고딕"/>
              </a:rPr>
              <a:t>do </a:t>
            </a:r>
            <a:r>
              <a:rPr sz="1000" b="1" spc="-10" dirty="0">
                <a:latin typeface="맑은 고딕"/>
                <a:cs typeface="맑은 고딕"/>
              </a:rPr>
              <a:t>you </a:t>
            </a:r>
            <a:r>
              <a:rPr sz="1000" b="1" spc="-5" dirty="0">
                <a:latin typeface="맑은 고딕"/>
                <a:cs typeface="맑은 고딕"/>
              </a:rPr>
              <a:t>meet </a:t>
            </a:r>
            <a:r>
              <a:rPr sz="1000" b="1" spc="-10" dirty="0">
                <a:latin typeface="맑은 고딕"/>
                <a:cs typeface="맑은 고딕"/>
              </a:rPr>
              <a:t>new or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5" dirty="0">
                <a:latin typeface="맑은 고딕"/>
                <a:cs typeface="맑은 고딕"/>
              </a:rPr>
              <a:t>additional</a:t>
            </a:r>
            <a:r>
              <a:rPr sz="1000" b="1" spc="-4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latinLnBrk="0"/>
            <a:r>
              <a:rPr sz="1000" b="1" spc="-5" dirty="0">
                <a:latin typeface="맑은 고딕"/>
                <a:cs typeface="맑은 고딕"/>
              </a:rPr>
              <a:t>New </a:t>
            </a:r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additional </a:t>
            </a:r>
            <a:r>
              <a:rPr sz="1000" b="1" spc="-10" dirty="0">
                <a:latin typeface="맑은 고딕"/>
                <a:cs typeface="맑은 고딕"/>
              </a:rPr>
              <a:t>way  </a:t>
            </a:r>
            <a:r>
              <a:rPr sz="1000" b="1" spc="-5" dirty="0">
                <a:latin typeface="맑은 고딕"/>
                <a:cs typeface="맑은 고딕"/>
              </a:rPr>
              <a:t>to meet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spc="-5" dirty="0">
                <a:latin typeface="맑은 고딕"/>
                <a:cs typeface="맑은 고딕"/>
              </a:rPr>
              <a:t>-   </a:t>
            </a:r>
            <a:r>
              <a:rPr sz="1000" spc="-10" dirty="0">
                <a:latin typeface="맑은 고딕"/>
                <a:cs typeface="맑은 고딕"/>
              </a:rPr>
              <a:t>New</a:t>
            </a:r>
            <a:r>
              <a:rPr sz="1000" spc="-1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Channels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954" y="3844239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-   New</a:t>
            </a:r>
            <a:r>
              <a:rPr sz="1000" spc="-1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R="635" algn="ctr"/>
            <a:r>
              <a:rPr sz="1000" spc="-10" dirty="0">
                <a:latin typeface="맑은 고딕"/>
                <a:cs typeface="맑은 고딕"/>
              </a:rPr>
              <a:t>Relationships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3378" y="4241673"/>
            <a:ext cx="324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patent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543" y="3799460"/>
            <a:ext cx="5480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</a:t>
            </a:r>
            <a:r>
              <a:rPr sz="800" dirty="0">
                <a:latin typeface="맑은 고딕"/>
                <a:cs typeface="맑은 고딕"/>
              </a:rPr>
              <a:t>r</a:t>
            </a:r>
            <a:r>
              <a:rPr sz="800" spc="-5" dirty="0">
                <a:latin typeface="맑은 고딕"/>
                <a:cs typeface="맑은 고딕"/>
              </a:rPr>
              <a:t>ote</a:t>
            </a:r>
            <a:r>
              <a:rPr sz="800" dirty="0">
                <a:latin typeface="맑은 고딕"/>
                <a:cs typeface="맑은 고딕"/>
              </a:rPr>
              <a:t>cta</a:t>
            </a:r>
            <a:r>
              <a:rPr sz="800" spc="-5" dirty="0">
                <a:latin typeface="맑은 고딕"/>
                <a:cs typeface="맑은 고딕"/>
              </a:rPr>
              <a:t>b</a:t>
            </a:r>
            <a:r>
              <a:rPr sz="800" spc="-10" dirty="0">
                <a:latin typeface="맑은 고딕"/>
                <a:cs typeface="맑은 고딕"/>
              </a:rPr>
              <a:t>l</a:t>
            </a:r>
            <a:r>
              <a:rPr sz="800" dirty="0">
                <a:latin typeface="맑은 고딕"/>
                <a:cs typeface="맑은 고딕"/>
              </a:rPr>
              <a:t>e  </a:t>
            </a: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9965" y="3509898"/>
            <a:ext cx="5283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4528" y="4207510"/>
            <a:ext cx="350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8365" y="3807663"/>
            <a:ext cx="431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Potential</a:t>
            </a:r>
            <a:endParaRPr sz="800">
              <a:latin typeface="맑은 고딕"/>
              <a:cs typeface="맑은 고딕"/>
            </a:endParaRPr>
          </a:p>
          <a:p>
            <a:pPr marL="12700"/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4197" y="3072764"/>
            <a:ext cx="47244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Market</a:t>
            </a:r>
            <a:endParaRPr sz="1050">
              <a:latin typeface="맑은 고딕"/>
              <a:cs typeface="맑은 고딕"/>
            </a:endParaRPr>
          </a:p>
          <a:p>
            <a:pPr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4135" algn="ctr"/>
            <a:r>
              <a:rPr sz="800" spc="-5" dirty="0">
                <a:latin typeface="맑은 고딕"/>
                <a:cs typeface="맑은 고딕"/>
              </a:rPr>
              <a:t>Social</a:t>
            </a:r>
            <a:endParaRPr sz="800">
              <a:latin typeface="맑은 고딕"/>
              <a:cs typeface="맑은 고딕"/>
            </a:endParaRPr>
          </a:p>
          <a:p>
            <a:pPr marL="133985"/>
            <a:r>
              <a:rPr sz="800" spc="-5" dirty="0">
                <a:latin typeface="맑은 고딕"/>
                <a:cs typeface="맑은 고딕"/>
              </a:rPr>
              <a:t>Ma</a:t>
            </a:r>
            <a:r>
              <a:rPr sz="800" dirty="0">
                <a:latin typeface="맑은 고딕"/>
                <a:cs typeface="맑은 고딕"/>
              </a:rPr>
              <a:t>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938" y="175847"/>
            <a:ext cx="903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Business Model Design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03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Who(Customer Segmentation)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Concretely define a customer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 smtClean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Persona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- </a:t>
            </a: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Noncustomer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- Adjacent market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- Overshooting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What(Value propositions)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Resolve a problem, provide a concrete value, meet a desire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 smtClean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Minimum viable product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Feedback</a:t>
            </a:r>
            <a:endParaRPr kumimoji="0" lang="en-US" altLang="ko-KR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Pivot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482</Words>
  <Application>Microsoft Office PowerPoint</Application>
  <PresentationFormat>와이드스크린</PresentationFormat>
  <Paragraphs>108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HY강B</vt:lpstr>
      <vt:lpstr>맑은 고딕</vt:lpstr>
      <vt:lpstr>Arial</vt:lpstr>
      <vt:lpstr>Calibri</vt:lpstr>
      <vt:lpstr>Times New Roman</vt:lpstr>
      <vt:lpstr>Office 테마</vt:lpstr>
      <vt:lpstr>Business Model Title</vt:lpstr>
      <vt:lpstr>PowerPoint 프레젠테이션</vt:lpstr>
      <vt:lpstr>Introduction of firm(firm name)-Ⅰ</vt:lpstr>
      <vt:lpstr>Introduction of firm(firm name)-Ⅱ</vt:lpstr>
      <vt:lpstr>Innovative case of the firm(firm name)-Ⅰ</vt:lpstr>
      <vt:lpstr>Innovative case of the firm(firm name)-Ⅱ</vt:lpstr>
      <vt:lpstr>PowerPoint 프레젠테이션</vt:lpstr>
      <vt:lpstr>Business Model Design</vt:lpstr>
      <vt:lpstr>Business Model Design</vt:lpstr>
      <vt:lpstr>Business Model Design</vt:lpstr>
      <vt:lpstr>Business Model Design</vt:lpstr>
      <vt:lpstr>Business 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Title</dc:title>
  <dc:creator>Windows 사용자</dc:creator>
  <cp:lastModifiedBy>Windows 사용자</cp:lastModifiedBy>
  <cp:revision>9</cp:revision>
  <cp:lastPrinted>2017-09-08T07:39:09Z</cp:lastPrinted>
  <dcterms:created xsi:type="dcterms:W3CDTF">2017-09-08T05:35:42Z</dcterms:created>
  <dcterms:modified xsi:type="dcterms:W3CDTF">2017-09-08T08:23:44Z</dcterms:modified>
</cp:coreProperties>
</file>